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28" r:id="rId3"/>
    <p:sldId id="1036" r:id="rId4"/>
    <p:sldId id="1037" r:id="rId5"/>
    <p:sldId id="1038" r:id="rId6"/>
    <p:sldId id="1039"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BC"/>
    <a:srgbClr val="FFFFE0"/>
    <a:srgbClr val="FFFF00"/>
    <a:srgbClr val="BAEFE3"/>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87" autoAdjust="0"/>
    <p:restoredTop sz="82474" autoAdjust="0"/>
  </p:normalViewPr>
  <p:slideViewPr>
    <p:cSldViewPr>
      <p:cViewPr varScale="1">
        <p:scale>
          <a:sx n="199" d="100"/>
          <a:sy n="199" d="100"/>
        </p:scale>
        <p:origin x="221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5/10/24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537693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29150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61096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345343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021508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12:49-59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0778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49 </a:t>
            </a:r>
            <a:r>
              <a:rPr lang="en-AU" sz="2800" dirty="0">
                <a:solidFill>
                  <a:srgbClr val="FFFFFF"/>
                </a:solidFill>
                <a:effectLst/>
                <a:latin typeface="Times New Roman" panose="02020603050405020304" pitchFamily="18" charset="0"/>
                <a:ea typeface="Times New Roman" panose="02020603050405020304" pitchFamily="18" charset="0"/>
              </a:rPr>
              <a:t>“I came to cast fire on the earth, and would that it were already kindled!  </a:t>
            </a:r>
            <a:r>
              <a:rPr lang="en-AU" sz="2800" b="1" baseline="30000" dirty="0">
                <a:solidFill>
                  <a:srgbClr val="FFFFFF"/>
                </a:solidFill>
                <a:effectLst/>
                <a:latin typeface="Times New Roman" panose="02020603050405020304" pitchFamily="18" charset="0"/>
                <a:ea typeface="Times New Roman" panose="02020603050405020304" pitchFamily="18" charset="0"/>
              </a:rPr>
              <a:t>50 </a:t>
            </a:r>
            <a:r>
              <a:rPr lang="en-AU" sz="2800" dirty="0">
                <a:solidFill>
                  <a:srgbClr val="FFFFFF"/>
                </a:solidFill>
                <a:effectLst/>
                <a:latin typeface="Times New Roman" panose="02020603050405020304" pitchFamily="18" charset="0"/>
                <a:ea typeface="Times New Roman" panose="02020603050405020304" pitchFamily="18" charset="0"/>
              </a:rPr>
              <a:t>I have a baptism to be baptized with, and how great is my distress until it is accomplished!  </a:t>
            </a:r>
            <a:r>
              <a:rPr lang="en-AU" sz="2800" b="1" baseline="30000" dirty="0">
                <a:solidFill>
                  <a:srgbClr val="FFFFFF"/>
                </a:solidFill>
                <a:effectLst/>
                <a:latin typeface="Times New Roman" panose="02020603050405020304" pitchFamily="18" charset="0"/>
                <a:ea typeface="Times New Roman" panose="02020603050405020304" pitchFamily="18" charset="0"/>
              </a:rPr>
              <a:t>51 </a:t>
            </a:r>
            <a:r>
              <a:rPr lang="en-AU" sz="2800" dirty="0">
                <a:solidFill>
                  <a:srgbClr val="FFFFFF"/>
                </a:solidFill>
                <a:effectLst/>
                <a:latin typeface="Times New Roman" panose="02020603050405020304" pitchFamily="18" charset="0"/>
                <a:ea typeface="Times New Roman" panose="02020603050405020304" pitchFamily="18" charset="0"/>
              </a:rPr>
              <a:t>Do you think that I have come to give peace on earth?  No, I tell you, but rather division.  </a:t>
            </a:r>
            <a:r>
              <a:rPr lang="en-AU" sz="2800" b="1" baseline="30000" dirty="0">
                <a:solidFill>
                  <a:srgbClr val="FFFFFF"/>
                </a:solidFill>
                <a:effectLst/>
                <a:latin typeface="Times New Roman" panose="02020603050405020304" pitchFamily="18" charset="0"/>
                <a:ea typeface="Times New Roman" panose="02020603050405020304" pitchFamily="18" charset="0"/>
              </a:rPr>
              <a:t>52 </a:t>
            </a:r>
            <a:r>
              <a:rPr lang="en-AU" sz="2800" dirty="0">
                <a:solidFill>
                  <a:srgbClr val="FFFFFF"/>
                </a:solidFill>
                <a:effectLst/>
                <a:latin typeface="Times New Roman" panose="02020603050405020304" pitchFamily="18" charset="0"/>
                <a:ea typeface="Times New Roman" panose="02020603050405020304" pitchFamily="18" charset="0"/>
              </a:rPr>
              <a:t>For from now on in one house there will be five divided, three against two and two against three.  </a:t>
            </a:r>
            <a:r>
              <a:rPr lang="en-AU" sz="2800" b="1" baseline="30000" dirty="0">
                <a:solidFill>
                  <a:srgbClr val="FFFFFF"/>
                </a:solidFill>
                <a:effectLst/>
                <a:latin typeface="Times New Roman" panose="02020603050405020304" pitchFamily="18" charset="0"/>
                <a:ea typeface="Times New Roman" panose="02020603050405020304" pitchFamily="18" charset="0"/>
              </a:rPr>
              <a:t>53 </a:t>
            </a:r>
            <a:r>
              <a:rPr lang="en-AU" sz="2800" dirty="0">
                <a:solidFill>
                  <a:srgbClr val="FFFFFF"/>
                </a:solidFill>
                <a:effectLst/>
                <a:latin typeface="Times New Roman" panose="02020603050405020304" pitchFamily="18" charset="0"/>
                <a:ea typeface="Times New Roman" panose="02020603050405020304" pitchFamily="18" charset="0"/>
              </a:rPr>
              <a:t>They will be divided, father against son and son against father, mother against daughter and daughter against mother, mother-in-law against her daughter-in-law and daughter-in-law against mother-in-law.” </a:t>
            </a: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0993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5947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54 </a:t>
            </a:r>
            <a:r>
              <a:rPr lang="en-AU" sz="2600" dirty="0">
                <a:solidFill>
                  <a:srgbClr val="FFFFFF"/>
                </a:solidFill>
                <a:effectLst/>
                <a:latin typeface="Times New Roman" panose="02020603050405020304" pitchFamily="18" charset="0"/>
                <a:ea typeface="Times New Roman" panose="02020603050405020304" pitchFamily="18" charset="0"/>
              </a:rPr>
              <a:t>He also said to the crowds, “When you see a cloud rising in the west, you say at once, ‘A shower is coming.’ And so it happens.  </a:t>
            </a:r>
            <a:r>
              <a:rPr lang="en-AU" sz="2600" b="1" baseline="30000" dirty="0">
                <a:solidFill>
                  <a:srgbClr val="FFFFFF"/>
                </a:solidFill>
                <a:effectLst/>
                <a:latin typeface="Times New Roman" panose="02020603050405020304" pitchFamily="18" charset="0"/>
                <a:ea typeface="Times New Roman" panose="02020603050405020304" pitchFamily="18" charset="0"/>
              </a:rPr>
              <a:t>55 </a:t>
            </a:r>
            <a:r>
              <a:rPr lang="en-AU" sz="2600" dirty="0">
                <a:solidFill>
                  <a:srgbClr val="FFFFFF"/>
                </a:solidFill>
                <a:effectLst/>
                <a:latin typeface="Times New Roman" panose="02020603050405020304" pitchFamily="18" charset="0"/>
                <a:ea typeface="Times New Roman" panose="02020603050405020304" pitchFamily="18" charset="0"/>
              </a:rPr>
              <a:t>And when you see the south wind blowing, you say, ‘There will be scorching heat,’ and it happens.  </a:t>
            </a:r>
            <a:r>
              <a:rPr lang="en-AU" sz="2600" b="1" baseline="30000" dirty="0">
                <a:solidFill>
                  <a:srgbClr val="FFFFFF"/>
                </a:solidFill>
                <a:effectLst/>
                <a:latin typeface="Times New Roman" panose="02020603050405020304" pitchFamily="18" charset="0"/>
                <a:ea typeface="Times New Roman" panose="02020603050405020304" pitchFamily="18" charset="0"/>
              </a:rPr>
              <a:t>56 </a:t>
            </a:r>
            <a:r>
              <a:rPr lang="en-AU" sz="2600" dirty="0">
                <a:solidFill>
                  <a:srgbClr val="FFFFFF"/>
                </a:solidFill>
                <a:effectLst/>
                <a:latin typeface="Times New Roman" panose="02020603050405020304" pitchFamily="18" charset="0"/>
                <a:ea typeface="Times New Roman" panose="02020603050405020304" pitchFamily="18" charset="0"/>
              </a:rPr>
              <a:t>You hypocrites!  You know how to interpret the appearance of earth and sky, but why do you not know how to interpret the present time?</a:t>
            </a:r>
            <a:r>
              <a:rPr lang="en-AU" sz="1000" dirty="0">
                <a:solidFill>
                  <a:srgbClr val="FFFFFF"/>
                </a:solidFill>
                <a:effectLst/>
                <a:latin typeface="Times New Roman" panose="02020603050405020304" pitchFamily="18" charset="0"/>
                <a:ea typeface="Times New Roman" panose="02020603050405020304" pitchFamily="18" charset="0"/>
              </a:rPr>
              <a:t> </a:t>
            </a:r>
          </a:p>
          <a:p>
            <a:pPr indent="152400">
              <a:lnSpc>
                <a:spcPct val="110000"/>
              </a:lnSpc>
              <a:spcAft>
                <a:spcPts val="1000"/>
              </a:spcAft>
            </a:pPr>
            <a:r>
              <a:rPr lang="en-AU" sz="1000" b="1" dirty="0">
                <a:solidFill>
                  <a:srgbClr val="FFFFFF"/>
                </a:solidFill>
                <a:effectLst/>
                <a:latin typeface="Times New Roman" panose="02020603050405020304" pitchFamily="18" charset="0"/>
                <a:ea typeface="Times New Roman" panose="02020603050405020304" pitchFamily="18" charset="0"/>
              </a:rPr>
              <a:t> </a:t>
            </a:r>
            <a:endParaRPr lang="en-AU" sz="1000" dirty="0">
              <a:effectLst/>
              <a:latin typeface="Calibri" panose="020F0502020204030204" pitchFamily="34" charset="0"/>
              <a:ea typeface="Times New Roman" panose="02020603050405020304" pitchFamily="18" charset="0"/>
            </a:endParaRPr>
          </a:p>
          <a:p>
            <a:r>
              <a:rPr lang="en-AU" sz="2600" b="1" baseline="30000" dirty="0">
                <a:solidFill>
                  <a:srgbClr val="FFFFFF"/>
                </a:solidFill>
                <a:effectLst/>
                <a:latin typeface="Times New Roman" panose="02020603050405020304" pitchFamily="18" charset="0"/>
                <a:ea typeface="Times New Roman" panose="02020603050405020304" pitchFamily="18" charset="0"/>
              </a:rPr>
              <a:t>57 </a:t>
            </a:r>
            <a:r>
              <a:rPr lang="en-AU" sz="2600" dirty="0">
                <a:solidFill>
                  <a:srgbClr val="FFFFFF"/>
                </a:solidFill>
                <a:effectLst/>
                <a:latin typeface="Times New Roman" panose="02020603050405020304" pitchFamily="18" charset="0"/>
                <a:ea typeface="Times New Roman" panose="02020603050405020304" pitchFamily="18" charset="0"/>
              </a:rPr>
              <a:t>“And why do you not judge for yourselves what is right?  </a:t>
            </a:r>
            <a:r>
              <a:rPr lang="en-AU" sz="2600" b="1" baseline="30000" dirty="0">
                <a:solidFill>
                  <a:srgbClr val="FFFFFF"/>
                </a:solidFill>
                <a:effectLst/>
                <a:latin typeface="Times New Roman" panose="02020603050405020304" pitchFamily="18" charset="0"/>
                <a:ea typeface="Times New Roman" panose="02020603050405020304" pitchFamily="18" charset="0"/>
              </a:rPr>
              <a:t>58 </a:t>
            </a:r>
            <a:r>
              <a:rPr lang="en-AU" sz="2600" dirty="0">
                <a:solidFill>
                  <a:srgbClr val="FFFFFF"/>
                </a:solidFill>
                <a:effectLst/>
                <a:latin typeface="Times New Roman" panose="02020603050405020304" pitchFamily="18" charset="0"/>
                <a:ea typeface="Times New Roman" panose="02020603050405020304" pitchFamily="18" charset="0"/>
              </a:rPr>
              <a:t>As you go with your accuser before the magistrate, make an effort to settle with him on the way, lest he drag you to the judge, and the judge hand you over to the officer, and the officer put you in prison.  </a:t>
            </a:r>
            <a:r>
              <a:rPr lang="en-AU" sz="2600" b="1" baseline="30000" dirty="0">
                <a:solidFill>
                  <a:srgbClr val="FFFFFF"/>
                </a:solidFill>
                <a:effectLst/>
                <a:latin typeface="Times New Roman" panose="02020603050405020304" pitchFamily="18" charset="0"/>
                <a:ea typeface="Times New Roman" panose="02020603050405020304" pitchFamily="18" charset="0"/>
              </a:rPr>
              <a:t>59 </a:t>
            </a:r>
            <a:r>
              <a:rPr lang="en-AU" sz="2600" dirty="0">
                <a:solidFill>
                  <a:srgbClr val="FFFFFF"/>
                </a:solidFill>
                <a:effectLst/>
                <a:latin typeface="Times New Roman" panose="02020603050405020304" pitchFamily="18" charset="0"/>
                <a:ea typeface="Times New Roman" panose="02020603050405020304" pitchFamily="18" charset="0"/>
              </a:rPr>
              <a:t>I tell you, you will never get out until you have paid the very last penny.”</a:t>
            </a:r>
            <a:r>
              <a:rPr lang="en-AU" sz="2600" dirty="0">
                <a:effectLst/>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10974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2483768" y="386493"/>
            <a:ext cx="623568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longs for the Day of Judgment</a:t>
            </a:r>
          </a:p>
        </p:txBody>
      </p:sp>
      <p:sp>
        <p:nvSpPr>
          <p:cNvPr id="21" name="Rectangle 20">
            <a:extLst>
              <a:ext uri="{FF2B5EF4-FFF2-40B4-BE49-F238E27FC236}">
                <a16:creationId xmlns:a16="http://schemas.microsoft.com/office/drawing/2014/main" id="{BA54E7D3-A5E4-D04E-869A-A79186EBE558}"/>
              </a:ext>
            </a:extLst>
          </p:cNvPr>
          <p:cNvSpPr/>
          <p:nvPr/>
        </p:nvSpPr>
        <p:spPr>
          <a:xfrm>
            <a:off x="755576" y="2618393"/>
            <a:ext cx="7373215" cy="355225"/>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came to cast fire on the earth, and would that it were already kindled!</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At Peace with God   ––   No more important relationship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6C46081-EE9F-7F8A-9FCC-C9F1B58A0285}"/>
              </a:ext>
            </a:extLst>
          </p:cNvPr>
          <p:cNvSpPr txBox="1"/>
          <p:nvPr/>
        </p:nvSpPr>
        <p:spPr>
          <a:xfrm>
            <a:off x="12624" y="360381"/>
            <a:ext cx="30599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The Coming Judgment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8FB9BE2-4EA8-3459-F3A6-351555B7514C}"/>
              </a:ext>
            </a:extLst>
          </p:cNvPr>
          <p:cNvSpPr txBox="1"/>
          <p:nvPr/>
        </p:nvSpPr>
        <p:spPr>
          <a:xfrm>
            <a:off x="296880" y="661453"/>
            <a:ext cx="8847119"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more we love righteousness, the more we understand how good “righteous judgment” is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Day of Judgment is what Jesus came for...      </a:t>
            </a:r>
            <a:r>
              <a:rPr lang="en-AU" b="1" dirty="0">
                <a:solidFill>
                  <a:schemeClr val="bg1"/>
                </a:solidFill>
                <a:latin typeface="Times New Roman" panose="02020603050405020304" pitchFamily="18" charset="0"/>
                <a:cs typeface="Times New Roman" panose="02020603050405020304" pitchFamily="18" charset="0"/>
              </a:rPr>
              <a:t>But  Not  Yet.....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(being merciful) brings righteousness  AND  peace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the Cross, Jesus accomplished the way of peace (through His immersion of suffering)</a:t>
            </a:r>
          </a:p>
        </p:txBody>
      </p:sp>
      <p:sp>
        <p:nvSpPr>
          <p:cNvPr id="11" name="TextBox 10">
            <a:extLst>
              <a:ext uri="{FF2B5EF4-FFF2-40B4-BE49-F238E27FC236}">
                <a16:creationId xmlns:a16="http://schemas.microsoft.com/office/drawing/2014/main" id="{4FC6442A-9511-A357-36BF-3F2DA1AF5A93}"/>
              </a:ext>
            </a:extLst>
          </p:cNvPr>
          <p:cNvSpPr txBox="1"/>
          <p:nvPr/>
        </p:nvSpPr>
        <p:spPr>
          <a:xfrm>
            <a:off x="493795" y="1867290"/>
            <a:ext cx="8131383" cy="646331"/>
          </a:xfrm>
          <a:prstGeom prst="rect">
            <a:avLst/>
          </a:prstGeom>
          <a:noFill/>
          <a:ln w="19050">
            <a:solidFill>
              <a:schemeClr val="bg1"/>
            </a:solidFill>
          </a:ln>
        </p:spPr>
        <p:txBody>
          <a:bodyPr wrap="square" rtlCol="0">
            <a:spAutoFit/>
          </a:bodyPr>
          <a:lstStyle/>
          <a:p>
            <a:pPr algn="ctr">
              <a:buSzPct val="50000"/>
            </a:pPr>
            <a:r>
              <a:rPr lang="en-AU" dirty="0">
                <a:solidFill>
                  <a:schemeClr val="bg1"/>
                </a:solidFill>
                <a:latin typeface="Times New Roman" panose="02020603050405020304" pitchFamily="18" charset="0"/>
                <a:cs typeface="Times New Roman" panose="02020603050405020304" pitchFamily="18" charset="0"/>
              </a:rPr>
              <a:t>If God overlooked sin, that would not be just.  Jesus takes the punishment we deserve.</a:t>
            </a:r>
          </a:p>
          <a:p>
            <a:pPr algn="ctr">
              <a:buSzPct val="50000"/>
            </a:pPr>
            <a:r>
              <a:rPr lang="en-AU" dirty="0">
                <a:solidFill>
                  <a:schemeClr val="bg1"/>
                </a:solidFill>
                <a:latin typeface="Times New Roman" panose="02020603050405020304" pitchFamily="18" charset="0"/>
                <a:cs typeface="Times New Roman" panose="02020603050405020304" pitchFamily="18" charset="0"/>
              </a:rPr>
              <a:t>Jesus making it possible for us to be at peace with God before the Day of Judgment</a:t>
            </a:r>
          </a:p>
        </p:txBody>
      </p:sp>
    </p:spTree>
    <p:extLst>
      <p:ext uri="{BB962C8B-B14F-4D97-AF65-F5344CB8AC3E}">
        <p14:creationId xmlns:p14="http://schemas.microsoft.com/office/powerpoint/2010/main" val="4041883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1" grpId="0" animBg="1"/>
      <p:bldP spid="28" grpId="0"/>
      <p:bldP spid="2" grpId="0"/>
      <p:bldP spid="9" grpId="0" uiExpand="1" build="p"/>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2483768" y="386493"/>
            <a:ext cx="623568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longs for the Day of Judgment</a:t>
            </a:r>
          </a:p>
        </p:txBody>
      </p:sp>
      <p:sp>
        <p:nvSpPr>
          <p:cNvPr id="21" name="Rectangle 20">
            <a:extLst>
              <a:ext uri="{FF2B5EF4-FFF2-40B4-BE49-F238E27FC236}">
                <a16:creationId xmlns:a16="http://schemas.microsoft.com/office/drawing/2014/main" id="{BA54E7D3-A5E4-D04E-869A-A79186EBE558}"/>
              </a:ext>
            </a:extLst>
          </p:cNvPr>
          <p:cNvSpPr/>
          <p:nvPr/>
        </p:nvSpPr>
        <p:spPr>
          <a:xfrm>
            <a:off x="690871" y="3691384"/>
            <a:ext cx="7737230" cy="1204689"/>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52 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from now on in one house there will be five divided, three against two and two against three.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They will be divided, father against son and son against father, mother against daughter and daughter against mother, mother-in-law against her daughter-in-law and daughter-in-law against mother-in-law.”</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At Peace with God   ––   No more important relationship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6C46081-EE9F-7F8A-9FCC-C9F1B58A0285}"/>
              </a:ext>
            </a:extLst>
          </p:cNvPr>
          <p:cNvSpPr txBox="1"/>
          <p:nvPr/>
        </p:nvSpPr>
        <p:spPr>
          <a:xfrm>
            <a:off x="12624" y="360381"/>
            <a:ext cx="30599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The Coming Judgment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B0392DF-10BD-C531-0939-B4E187176427}"/>
              </a:ext>
            </a:extLst>
          </p:cNvPr>
          <p:cNvSpPr txBox="1"/>
          <p:nvPr/>
        </p:nvSpPr>
        <p:spPr>
          <a:xfrm>
            <a:off x="-8414" y="2513621"/>
            <a:ext cx="41081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The Message of Jesus is Divisive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8FB9BE2-4EA8-3459-F3A6-351555B7514C}"/>
              </a:ext>
            </a:extLst>
          </p:cNvPr>
          <p:cNvSpPr txBox="1"/>
          <p:nvPr/>
        </p:nvSpPr>
        <p:spPr>
          <a:xfrm>
            <a:off x="296880" y="661453"/>
            <a:ext cx="8847119"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more we love righteousness, the more we understand how good “righteous judgment” is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Day of Judgment is what Jesus came for...      </a:t>
            </a:r>
            <a:r>
              <a:rPr lang="en-AU" b="1" dirty="0">
                <a:solidFill>
                  <a:schemeClr val="bg1"/>
                </a:solidFill>
                <a:latin typeface="Times New Roman" panose="02020603050405020304" pitchFamily="18" charset="0"/>
                <a:cs typeface="Times New Roman" panose="02020603050405020304" pitchFamily="18" charset="0"/>
              </a:rPr>
              <a:t>But  Not  Yet.....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(being merciful) brings righteousness  AND  peace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the Cross, Jesus accomplished the way of peace (through His immersion of suffering)</a:t>
            </a:r>
          </a:p>
        </p:txBody>
      </p:sp>
      <p:sp>
        <p:nvSpPr>
          <p:cNvPr id="11" name="TextBox 10">
            <a:extLst>
              <a:ext uri="{FF2B5EF4-FFF2-40B4-BE49-F238E27FC236}">
                <a16:creationId xmlns:a16="http://schemas.microsoft.com/office/drawing/2014/main" id="{4FC6442A-9511-A357-36BF-3F2DA1AF5A93}"/>
              </a:ext>
            </a:extLst>
          </p:cNvPr>
          <p:cNvSpPr txBox="1"/>
          <p:nvPr/>
        </p:nvSpPr>
        <p:spPr>
          <a:xfrm>
            <a:off x="493795" y="1867290"/>
            <a:ext cx="8131383" cy="646331"/>
          </a:xfrm>
          <a:prstGeom prst="rect">
            <a:avLst/>
          </a:prstGeom>
          <a:noFill/>
          <a:ln w="19050">
            <a:solidFill>
              <a:schemeClr val="bg1"/>
            </a:solidFill>
          </a:ln>
        </p:spPr>
        <p:txBody>
          <a:bodyPr wrap="square" rtlCol="0">
            <a:spAutoFit/>
          </a:bodyPr>
          <a:lstStyle/>
          <a:p>
            <a:pPr algn="ctr">
              <a:buSzPct val="50000"/>
            </a:pPr>
            <a:r>
              <a:rPr lang="en-AU" dirty="0">
                <a:solidFill>
                  <a:schemeClr val="bg1"/>
                </a:solidFill>
                <a:latin typeface="Times New Roman" panose="02020603050405020304" pitchFamily="18" charset="0"/>
                <a:cs typeface="Times New Roman" panose="02020603050405020304" pitchFamily="18" charset="0"/>
              </a:rPr>
              <a:t>If God overlooked sin, that would not be just.  Jesus takes the punishment we deserve.</a:t>
            </a:r>
          </a:p>
          <a:p>
            <a:pPr algn="ctr">
              <a:buSzPct val="50000"/>
            </a:pPr>
            <a:r>
              <a:rPr lang="en-AU" dirty="0">
                <a:solidFill>
                  <a:schemeClr val="bg1"/>
                </a:solidFill>
                <a:latin typeface="Times New Roman" panose="02020603050405020304" pitchFamily="18" charset="0"/>
                <a:cs typeface="Times New Roman" panose="02020603050405020304" pitchFamily="18" charset="0"/>
              </a:rPr>
              <a:t>Jesus making it possible for us to be at peace with God before the Day of Judgment</a:t>
            </a:r>
          </a:p>
        </p:txBody>
      </p:sp>
      <p:sp>
        <p:nvSpPr>
          <p:cNvPr id="4" name="TextBox 3">
            <a:extLst>
              <a:ext uri="{FF2B5EF4-FFF2-40B4-BE49-F238E27FC236}">
                <a16:creationId xmlns:a16="http://schemas.microsoft.com/office/drawing/2014/main" id="{7F9CA8CC-E698-08E8-4DF8-0A71679886B9}"/>
              </a:ext>
            </a:extLst>
          </p:cNvPr>
          <p:cNvSpPr txBox="1"/>
          <p:nvPr/>
        </p:nvSpPr>
        <p:spPr>
          <a:xfrm>
            <a:off x="262136" y="2774646"/>
            <a:ext cx="8881864"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challenges our whole culture;  ideals;  upbringing;  world view...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become a Christian involves a complete change in allegiance.  Committed to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take offense when traditions are rejected to follow a new way</a:t>
            </a:r>
          </a:p>
        </p:txBody>
      </p:sp>
    </p:spTree>
    <p:extLst>
      <p:ext uri="{BB962C8B-B14F-4D97-AF65-F5344CB8AC3E}">
        <p14:creationId xmlns:p14="http://schemas.microsoft.com/office/powerpoint/2010/main" val="182057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08757B9-C5FB-0941-BE2B-E7B3378B907E}"/>
              </a:ext>
            </a:extLst>
          </p:cNvPr>
          <p:cNvSpPr txBox="1"/>
          <p:nvPr/>
        </p:nvSpPr>
        <p:spPr>
          <a:xfrm>
            <a:off x="2483768" y="386493"/>
            <a:ext cx="623568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longs for the Day of Judgment</a:t>
            </a:r>
          </a:p>
        </p:txBody>
      </p:sp>
      <p:sp>
        <p:nvSpPr>
          <p:cNvPr id="21" name="Rectangle 20">
            <a:extLst>
              <a:ext uri="{FF2B5EF4-FFF2-40B4-BE49-F238E27FC236}">
                <a16:creationId xmlns:a16="http://schemas.microsoft.com/office/drawing/2014/main" id="{BA54E7D3-A5E4-D04E-869A-A79186EBE558}"/>
              </a:ext>
            </a:extLst>
          </p:cNvPr>
          <p:cNvSpPr/>
          <p:nvPr/>
        </p:nvSpPr>
        <p:spPr>
          <a:xfrm>
            <a:off x="497452" y="4504143"/>
            <a:ext cx="8612554" cy="1204689"/>
          </a:xfrm>
          <a:prstGeom prst="rect">
            <a:avLst/>
          </a:prstGeom>
          <a:solidFill>
            <a:schemeClr val="bg1"/>
          </a:solidFill>
        </p:spPr>
        <p:txBody>
          <a:bodyPr wrap="square">
            <a:spAutoFit/>
          </a:bodyPr>
          <a:lstStyle/>
          <a:p>
            <a:pPr>
              <a:lnSpc>
                <a:spcPct val="115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why do you not judge for yourselves what is right?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58 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As you go with your accuser before the magistrate, make an effort to settle with him on the way, lest he drag you to the judge, and the judge hand you over to the officer, and the officer put you in prison.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59 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tell you, you will never get out until you have paid the very last penny.”</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61665"/>
          </a:xfrm>
          <a:prstGeom prst="rect">
            <a:avLst/>
          </a:prstGeom>
          <a:noFill/>
          <a:ln>
            <a:noFill/>
          </a:ln>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At Peace with God   ––   No more important relationship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6C46081-EE9F-7F8A-9FCC-C9F1B58A0285}"/>
              </a:ext>
            </a:extLst>
          </p:cNvPr>
          <p:cNvSpPr txBox="1"/>
          <p:nvPr/>
        </p:nvSpPr>
        <p:spPr>
          <a:xfrm>
            <a:off x="12624" y="360381"/>
            <a:ext cx="30599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The Coming Judgment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8B0392DF-10BD-C531-0939-B4E187176427}"/>
              </a:ext>
            </a:extLst>
          </p:cNvPr>
          <p:cNvSpPr txBox="1"/>
          <p:nvPr/>
        </p:nvSpPr>
        <p:spPr>
          <a:xfrm>
            <a:off x="-8414" y="2513621"/>
            <a:ext cx="410814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The Message of Jesus is Divisive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BB46B76-08D8-B4E7-294F-8BEB5E145656}"/>
              </a:ext>
            </a:extLst>
          </p:cNvPr>
          <p:cNvSpPr txBox="1"/>
          <p:nvPr/>
        </p:nvSpPr>
        <p:spPr>
          <a:xfrm>
            <a:off x="-8414" y="3611151"/>
            <a:ext cx="3059996"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Interpret the Current Time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8CE2E5B-47B4-26DA-DA7D-203A5C68CE88}"/>
              </a:ext>
            </a:extLst>
          </p:cNvPr>
          <p:cNvSpPr txBox="1"/>
          <p:nvPr/>
        </p:nvSpPr>
        <p:spPr>
          <a:xfrm>
            <a:off x="-8414" y="4140686"/>
            <a:ext cx="6431583"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Get Right with God in this age of Grace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8FB9BE2-4EA8-3459-F3A6-351555B7514C}"/>
              </a:ext>
            </a:extLst>
          </p:cNvPr>
          <p:cNvSpPr txBox="1"/>
          <p:nvPr/>
        </p:nvSpPr>
        <p:spPr>
          <a:xfrm>
            <a:off x="296880" y="661453"/>
            <a:ext cx="8847119"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more we love righteousness, the more we understand how good “righteous judgment” is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Day of Judgment is what Jesus came for...      </a:t>
            </a:r>
            <a:r>
              <a:rPr lang="en-AU" b="1" dirty="0">
                <a:solidFill>
                  <a:schemeClr val="bg1"/>
                </a:solidFill>
                <a:latin typeface="Times New Roman" panose="02020603050405020304" pitchFamily="18" charset="0"/>
                <a:cs typeface="Times New Roman" panose="02020603050405020304" pitchFamily="18" charset="0"/>
              </a:rPr>
              <a:t>But  Not  Yet.....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(being merciful) brings righteousness  AND  peace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At the Cross, Jesus accomplished the way of peace (through His immersion of suffering)</a:t>
            </a:r>
          </a:p>
        </p:txBody>
      </p:sp>
      <p:sp>
        <p:nvSpPr>
          <p:cNvPr id="11" name="TextBox 10">
            <a:extLst>
              <a:ext uri="{FF2B5EF4-FFF2-40B4-BE49-F238E27FC236}">
                <a16:creationId xmlns:a16="http://schemas.microsoft.com/office/drawing/2014/main" id="{4FC6442A-9511-A357-36BF-3F2DA1AF5A93}"/>
              </a:ext>
            </a:extLst>
          </p:cNvPr>
          <p:cNvSpPr txBox="1"/>
          <p:nvPr/>
        </p:nvSpPr>
        <p:spPr>
          <a:xfrm>
            <a:off x="493795" y="1867290"/>
            <a:ext cx="8131383" cy="646331"/>
          </a:xfrm>
          <a:prstGeom prst="rect">
            <a:avLst/>
          </a:prstGeom>
          <a:noFill/>
          <a:ln w="19050">
            <a:solidFill>
              <a:schemeClr val="bg1"/>
            </a:solidFill>
          </a:ln>
        </p:spPr>
        <p:txBody>
          <a:bodyPr wrap="square" rtlCol="0">
            <a:spAutoFit/>
          </a:bodyPr>
          <a:lstStyle/>
          <a:p>
            <a:pPr algn="ctr">
              <a:buSzPct val="50000"/>
            </a:pPr>
            <a:r>
              <a:rPr lang="en-AU" dirty="0">
                <a:solidFill>
                  <a:schemeClr val="bg1"/>
                </a:solidFill>
                <a:latin typeface="Times New Roman" panose="02020603050405020304" pitchFamily="18" charset="0"/>
                <a:cs typeface="Times New Roman" panose="02020603050405020304" pitchFamily="18" charset="0"/>
              </a:rPr>
              <a:t>If God overlooked sin, that would not be just.  Jesus takes the punishment we deserve.</a:t>
            </a:r>
          </a:p>
          <a:p>
            <a:pPr algn="ctr">
              <a:buSzPct val="50000"/>
            </a:pPr>
            <a:r>
              <a:rPr lang="en-AU" dirty="0">
                <a:solidFill>
                  <a:schemeClr val="bg1"/>
                </a:solidFill>
                <a:latin typeface="Times New Roman" panose="02020603050405020304" pitchFamily="18" charset="0"/>
                <a:cs typeface="Times New Roman" panose="02020603050405020304" pitchFamily="18" charset="0"/>
              </a:rPr>
              <a:t>Jesus making it possible for us to be at peace with God before the Day of Judgment</a:t>
            </a:r>
          </a:p>
        </p:txBody>
      </p:sp>
      <p:sp>
        <p:nvSpPr>
          <p:cNvPr id="4" name="TextBox 3">
            <a:extLst>
              <a:ext uri="{FF2B5EF4-FFF2-40B4-BE49-F238E27FC236}">
                <a16:creationId xmlns:a16="http://schemas.microsoft.com/office/drawing/2014/main" id="{7F9CA8CC-E698-08E8-4DF8-0A71679886B9}"/>
              </a:ext>
            </a:extLst>
          </p:cNvPr>
          <p:cNvSpPr txBox="1"/>
          <p:nvPr/>
        </p:nvSpPr>
        <p:spPr>
          <a:xfrm>
            <a:off x="262136" y="2774646"/>
            <a:ext cx="8881864"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challenges our whole culture;  ideals;  upbringing;  world view...</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become a Christian involves a complete change in allegiance.  Committed to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Some take offense when traditions are rejected to follow a new way</a:t>
            </a:r>
          </a:p>
        </p:txBody>
      </p:sp>
      <p:sp>
        <p:nvSpPr>
          <p:cNvPr id="6" name="TextBox 5">
            <a:extLst>
              <a:ext uri="{FF2B5EF4-FFF2-40B4-BE49-F238E27FC236}">
                <a16:creationId xmlns:a16="http://schemas.microsoft.com/office/drawing/2014/main" id="{85AB1029-1D94-1D72-77D8-510D9A9F2062}"/>
              </a:ext>
            </a:extLst>
          </p:cNvPr>
          <p:cNvSpPr txBox="1"/>
          <p:nvPr/>
        </p:nvSpPr>
        <p:spPr>
          <a:xfrm>
            <a:off x="296880" y="3872638"/>
            <a:ext cx="88818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live in an era of Grace.  Jesus made peace possible  (before the coming judgment)</a:t>
            </a:r>
          </a:p>
        </p:txBody>
      </p:sp>
    </p:spTree>
    <p:extLst>
      <p:ext uri="{BB962C8B-B14F-4D97-AF65-F5344CB8AC3E}">
        <p14:creationId xmlns:p14="http://schemas.microsoft.com/office/powerpoint/2010/main" val="401148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8" grpId="0"/>
      <p:bldP spid="6"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121202</TotalTime>
  <Words>925</Words>
  <Application>Microsoft Macintosh PowerPoint</Application>
  <PresentationFormat>On-screen Show (16:10)</PresentationFormat>
  <Paragraphs>57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2096</cp:revision>
  <cp:lastPrinted>2024-05-03T06:36:34Z</cp:lastPrinted>
  <dcterms:created xsi:type="dcterms:W3CDTF">2016-11-04T06:28:01Z</dcterms:created>
  <dcterms:modified xsi:type="dcterms:W3CDTF">2024-05-10T07:59:28Z</dcterms:modified>
</cp:coreProperties>
</file>